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79" r:id="rId6"/>
    <p:sldId id="280" r:id="rId7"/>
    <p:sldId id="260" r:id="rId8"/>
  </p:sldIdLst>
  <p:sldSz cx="12192000" cy="6858000"/>
  <p:notesSz cx="6858000" cy="9144000"/>
  <p:embeddedFontLst>
    <p:embeddedFont>
      <p:font typeface="KoPub돋움체 Bold" panose="02020603020101020101" pitchFamily="18" charset="-127"/>
      <p:regular r:id="rId11"/>
    </p:embeddedFont>
    <p:embeddedFont>
      <p:font typeface="KoPub돋움체 Light" panose="02020603020101020101" pitchFamily="18" charset="-127"/>
      <p:regular r:id="rId12"/>
    </p:embeddedFont>
    <p:embeddedFont>
      <p:font typeface="KoPub돋움체 Medium" panose="02020603020101020101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EC09CED-07E5-47C6-B5A6-99377DCD68CD}">
          <p14:sldIdLst>
            <p14:sldId id="256"/>
            <p14:sldId id="257"/>
            <p14:sldId id="258"/>
            <p14:sldId id="259"/>
            <p14:sldId id="279"/>
            <p14:sldId id="280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68" autoAdjust="0"/>
    <p:restoredTop sz="70637" autoAdjust="0"/>
  </p:normalViewPr>
  <p:slideViewPr>
    <p:cSldViewPr snapToGrid="0">
      <p:cViewPr varScale="1">
        <p:scale>
          <a:sx n="53" d="100"/>
          <a:sy n="53" d="100"/>
        </p:scale>
        <p:origin x="1914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09DFCF76-D76F-4C70-B9D0-DA1632C9DF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2451CF-B2BC-4635-AEBE-942E0D7E98E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246BA4B-A47B-495C-805F-DB5217B273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651BD0-AD91-4406-836E-74E5C29C814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327777-2F9B-4414-AAEB-ACC999DED8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08250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3CB18A-277B-4C68-9A9F-86BA52184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384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CB18A-277B-4C68-9A9F-86BA5218414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4850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CB18A-277B-4C68-9A9F-86BA521841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746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언급했던 고려사안을 두 가지 측면으로 나누어 살펴보도록 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</a:t>
            </a:r>
            <a:r>
              <a:rPr lang="en-US" altLang="ko-KR" dirty="0"/>
              <a:t>data structure</a:t>
            </a:r>
            <a:r>
              <a:rPr lang="ko-KR" altLang="en-US" dirty="0"/>
              <a:t>의 측면에서</a:t>
            </a:r>
            <a:r>
              <a:rPr lang="en-US" altLang="ko-KR" dirty="0"/>
              <a:t>, </a:t>
            </a:r>
            <a:r>
              <a:rPr lang="ko-KR" altLang="en-US" dirty="0"/>
              <a:t>어떠한 </a:t>
            </a:r>
            <a:r>
              <a:rPr lang="en-US" altLang="ko-KR" dirty="0"/>
              <a:t>type</a:t>
            </a:r>
            <a:r>
              <a:rPr lang="ko-KR" altLang="en-US" dirty="0"/>
              <a:t>의 </a:t>
            </a:r>
            <a:r>
              <a:rPr lang="en-US" altLang="ko-KR" dirty="0"/>
              <a:t>structure</a:t>
            </a:r>
            <a:r>
              <a:rPr lang="ko-KR" altLang="en-US" dirty="0"/>
              <a:t>가 </a:t>
            </a:r>
            <a:r>
              <a:rPr lang="en-US" altLang="ko-KR" dirty="0"/>
              <a:t>file system</a:t>
            </a:r>
            <a:r>
              <a:rPr lang="ko-KR" altLang="en-US" dirty="0"/>
              <a:t>의 </a:t>
            </a:r>
            <a:r>
              <a:rPr lang="en-US" altLang="ko-KR" dirty="0"/>
              <a:t>data</a:t>
            </a:r>
            <a:r>
              <a:rPr lang="ko-KR" altLang="en-US" dirty="0"/>
              <a:t>와 </a:t>
            </a:r>
            <a:r>
              <a:rPr lang="en-US" altLang="ko-KR" dirty="0"/>
              <a:t>metadata</a:t>
            </a:r>
            <a:r>
              <a:rPr lang="ko-KR" altLang="en-US" dirty="0"/>
              <a:t>의 구성에 적합한지에 대한 사안이 있습니다</a:t>
            </a:r>
            <a:r>
              <a:rPr lang="en-US" altLang="ko-KR" dirty="0"/>
              <a:t>. </a:t>
            </a:r>
            <a:r>
              <a:rPr lang="ko-KR" altLang="en-US" dirty="0"/>
              <a:t>소개된 방식으로는 </a:t>
            </a:r>
            <a:r>
              <a:rPr lang="en-US" altLang="ko-KR" dirty="0"/>
              <a:t>block</a:t>
            </a:r>
            <a:r>
              <a:rPr lang="ko-KR" altLang="en-US" dirty="0"/>
              <a:t>이나 다른 </a:t>
            </a:r>
            <a:r>
              <a:rPr lang="en-US" altLang="ko-KR" dirty="0"/>
              <a:t>objects</a:t>
            </a:r>
            <a:r>
              <a:rPr lang="ko-KR" altLang="en-US" dirty="0"/>
              <a:t>를 배열로 구성함으로써 표현하는 방식이 있고</a:t>
            </a:r>
            <a:r>
              <a:rPr lang="en-US" altLang="ko-KR" dirty="0"/>
              <a:t>, tree</a:t>
            </a:r>
            <a:r>
              <a:rPr lang="ko-KR" altLang="en-US" dirty="0"/>
              <a:t>기반의 좀 더 복잡한 구조가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 </a:t>
            </a:r>
            <a:r>
              <a:rPr lang="en-US" altLang="ko-KR" dirty="0"/>
              <a:t>access method,</a:t>
            </a:r>
            <a:r>
              <a:rPr lang="ko-KR" altLang="en-US" dirty="0"/>
              <a:t> 즉 위의 </a:t>
            </a:r>
            <a:r>
              <a:rPr lang="en-US" altLang="ko-KR" dirty="0"/>
              <a:t>structure</a:t>
            </a:r>
            <a:r>
              <a:rPr lang="ko-KR" altLang="en-US" dirty="0"/>
              <a:t>에서의 파일 접근을 어떻게 구현할지에 대한 사안이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두 가지 사안들을 좀 더 면밀히 살펴보도록 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CB18A-277B-4C68-9A9F-86BA5218414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976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언급했던 고려사안을 두 가지 측면으로 나누어 살펴보도록 하겠습니다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</a:t>
            </a:r>
            <a:r>
              <a:rPr lang="en-US" altLang="ko-KR" dirty="0"/>
              <a:t>data structure</a:t>
            </a:r>
            <a:r>
              <a:rPr lang="ko-KR" altLang="en-US" dirty="0"/>
              <a:t>의 측면에서</a:t>
            </a:r>
            <a:r>
              <a:rPr lang="en-US" altLang="ko-KR" dirty="0"/>
              <a:t>, </a:t>
            </a:r>
            <a:r>
              <a:rPr lang="ko-KR" altLang="en-US" dirty="0"/>
              <a:t>어떠한 </a:t>
            </a:r>
            <a:r>
              <a:rPr lang="en-US" altLang="ko-KR" dirty="0"/>
              <a:t>type</a:t>
            </a:r>
            <a:r>
              <a:rPr lang="ko-KR" altLang="en-US" dirty="0"/>
              <a:t>의 </a:t>
            </a:r>
            <a:r>
              <a:rPr lang="en-US" altLang="ko-KR" dirty="0"/>
              <a:t>structure</a:t>
            </a:r>
            <a:r>
              <a:rPr lang="ko-KR" altLang="en-US" dirty="0"/>
              <a:t>가 </a:t>
            </a:r>
            <a:r>
              <a:rPr lang="en-US" altLang="ko-KR" dirty="0"/>
              <a:t>file system</a:t>
            </a:r>
            <a:r>
              <a:rPr lang="ko-KR" altLang="en-US" dirty="0"/>
              <a:t>의 </a:t>
            </a:r>
            <a:r>
              <a:rPr lang="en-US" altLang="ko-KR" dirty="0"/>
              <a:t>data</a:t>
            </a:r>
            <a:r>
              <a:rPr lang="ko-KR" altLang="en-US" dirty="0"/>
              <a:t>와 </a:t>
            </a:r>
            <a:r>
              <a:rPr lang="en-US" altLang="ko-KR" dirty="0"/>
              <a:t>metadata</a:t>
            </a:r>
            <a:r>
              <a:rPr lang="ko-KR" altLang="en-US" dirty="0"/>
              <a:t>의 구성에 적합한지에 대한 사안이 있습니다</a:t>
            </a:r>
            <a:r>
              <a:rPr lang="en-US" altLang="ko-KR" dirty="0"/>
              <a:t>. </a:t>
            </a:r>
            <a:r>
              <a:rPr lang="ko-KR" altLang="en-US" dirty="0"/>
              <a:t>소개된 방식으로는 </a:t>
            </a:r>
            <a:r>
              <a:rPr lang="en-US" altLang="ko-KR" dirty="0"/>
              <a:t>block</a:t>
            </a:r>
            <a:r>
              <a:rPr lang="ko-KR" altLang="en-US" dirty="0"/>
              <a:t>이나 다른 </a:t>
            </a:r>
            <a:r>
              <a:rPr lang="en-US" altLang="ko-KR" dirty="0"/>
              <a:t>objects</a:t>
            </a:r>
            <a:r>
              <a:rPr lang="ko-KR" altLang="en-US" dirty="0"/>
              <a:t>를 배열로 구성함으로써 표현하는 방식이 있고</a:t>
            </a:r>
            <a:r>
              <a:rPr lang="en-US" altLang="ko-KR" dirty="0"/>
              <a:t>, tree</a:t>
            </a:r>
            <a:r>
              <a:rPr lang="ko-KR" altLang="en-US" dirty="0"/>
              <a:t>기반의 좀 더 복잡한 구조가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다음으로 </a:t>
            </a:r>
            <a:r>
              <a:rPr lang="en-US" altLang="ko-KR" dirty="0"/>
              <a:t>access method,</a:t>
            </a:r>
            <a:r>
              <a:rPr lang="ko-KR" altLang="en-US" dirty="0"/>
              <a:t> 즉 위의 </a:t>
            </a:r>
            <a:r>
              <a:rPr lang="en-US" altLang="ko-KR" dirty="0"/>
              <a:t>structure</a:t>
            </a:r>
            <a:r>
              <a:rPr lang="ko-KR" altLang="en-US" dirty="0"/>
              <a:t>에서의 파일 접근을 어떻게 구현할지에 대한 사안이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두 가지 사안들을 좀 더 면밀히 살펴보도록 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CB18A-277B-4C68-9A9F-86BA5218414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533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앞서 언급했던 고려사안을 두 가지 측면으로 나누어 살펴보도록 하겠습니다</a:t>
            </a:r>
            <a:r>
              <a:rPr lang="en-US" altLang="ko-KR"/>
              <a:t>.</a:t>
            </a:r>
          </a:p>
          <a:p>
            <a:r>
              <a:rPr lang="ko-KR" altLang="en-US"/>
              <a:t>먼저 </a:t>
            </a:r>
            <a:r>
              <a:rPr lang="en-US" altLang="ko-KR"/>
              <a:t>data structure</a:t>
            </a:r>
            <a:r>
              <a:rPr lang="ko-KR" altLang="en-US"/>
              <a:t>의 측면에서</a:t>
            </a:r>
            <a:r>
              <a:rPr lang="en-US" altLang="ko-KR"/>
              <a:t>, </a:t>
            </a:r>
            <a:r>
              <a:rPr lang="ko-KR" altLang="en-US"/>
              <a:t>어떠한 </a:t>
            </a:r>
            <a:r>
              <a:rPr lang="en-US" altLang="ko-KR"/>
              <a:t>type</a:t>
            </a:r>
            <a:r>
              <a:rPr lang="ko-KR" altLang="en-US"/>
              <a:t>의 </a:t>
            </a:r>
            <a:r>
              <a:rPr lang="en-US" altLang="ko-KR"/>
              <a:t>structure</a:t>
            </a:r>
            <a:r>
              <a:rPr lang="ko-KR" altLang="en-US"/>
              <a:t>가 </a:t>
            </a:r>
            <a:r>
              <a:rPr lang="en-US" altLang="ko-KR"/>
              <a:t>file system</a:t>
            </a:r>
            <a:r>
              <a:rPr lang="ko-KR" altLang="en-US"/>
              <a:t>의 </a:t>
            </a:r>
            <a:r>
              <a:rPr lang="en-US" altLang="ko-KR"/>
              <a:t>data</a:t>
            </a:r>
            <a:r>
              <a:rPr lang="ko-KR" altLang="en-US"/>
              <a:t>와 </a:t>
            </a:r>
            <a:r>
              <a:rPr lang="en-US" altLang="ko-KR"/>
              <a:t>metadata</a:t>
            </a:r>
            <a:r>
              <a:rPr lang="ko-KR" altLang="en-US"/>
              <a:t>의 구성에 적합한지에 대한 사안이 있습니다</a:t>
            </a:r>
            <a:r>
              <a:rPr lang="en-US" altLang="ko-KR"/>
              <a:t>. </a:t>
            </a:r>
            <a:r>
              <a:rPr lang="ko-KR" altLang="en-US"/>
              <a:t>소개된 방식으로는 </a:t>
            </a:r>
            <a:r>
              <a:rPr lang="en-US" altLang="ko-KR"/>
              <a:t>block</a:t>
            </a:r>
            <a:r>
              <a:rPr lang="ko-KR" altLang="en-US"/>
              <a:t>이나 다른 </a:t>
            </a:r>
            <a:r>
              <a:rPr lang="en-US" altLang="ko-KR"/>
              <a:t>objects</a:t>
            </a:r>
            <a:r>
              <a:rPr lang="ko-KR" altLang="en-US"/>
              <a:t>를 배열로 구성함으로써 표현하는 방식이 있고</a:t>
            </a:r>
            <a:r>
              <a:rPr lang="en-US" altLang="ko-KR"/>
              <a:t>, tree</a:t>
            </a:r>
            <a:r>
              <a:rPr lang="ko-KR" altLang="en-US"/>
              <a:t>기반의 좀 더 복잡한 구조가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다음으로 </a:t>
            </a:r>
            <a:r>
              <a:rPr lang="en-US" altLang="ko-KR"/>
              <a:t>access method,</a:t>
            </a:r>
            <a:r>
              <a:rPr lang="ko-KR" altLang="en-US"/>
              <a:t> 즉 위의 </a:t>
            </a:r>
            <a:r>
              <a:rPr lang="en-US" altLang="ko-KR"/>
              <a:t>structure</a:t>
            </a:r>
            <a:r>
              <a:rPr lang="ko-KR" altLang="en-US"/>
              <a:t>에서의 파일 접근을 어떻게 구현할지에 대한 사안이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이 두 가지 사안들을 좀 더 면밀히 살펴보도록 하겠습니다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CB18A-277B-4C68-9A9F-86BA5218414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084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도입한 </a:t>
            </a:r>
            <a:r>
              <a:rPr lang="en-US" altLang="ko-KR" dirty="0" err="1"/>
              <a:t>vsfs</a:t>
            </a:r>
            <a:r>
              <a:rPr lang="ko-KR" altLang="en-US" dirty="0"/>
              <a:t>의 </a:t>
            </a:r>
            <a:r>
              <a:rPr lang="en-US" altLang="ko-KR" dirty="0"/>
              <a:t>block</a:t>
            </a:r>
            <a:r>
              <a:rPr lang="ko-KR" altLang="en-US" dirty="0"/>
              <a:t> 하나당 </a:t>
            </a:r>
            <a:r>
              <a:rPr lang="en-US" altLang="ko-KR" dirty="0"/>
              <a:t>size</a:t>
            </a:r>
            <a:r>
              <a:rPr lang="ko-KR" altLang="en-US" dirty="0"/>
              <a:t>를 </a:t>
            </a:r>
            <a:r>
              <a:rPr lang="en-US" altLang="ko-KR" dirty="0"/>
              <a:t>4KB</a:t>
            </a:r>
            <a:r>
              <a:rPr lang="ko-KR" altLang="en-US" dirty="0"/>
              <a:t>로 설정하면</a:t>
            </a:r>
            <a:r>
              <a:rPr lang="en-US" altLang="ko-KR" dirty="0"/>
              <a:t>, 0</a:t>
            </a:r>
            <a:r>
              <a:rPr lang="ko-KR" altLang="en-US" dirty="0"/>
              <a:t>부터 </a:t>
            </a:r>
            <a:r>
              <a:rPr lang="en-US" altLang="ko-KR" dirty="0"/>
              <a:t>N-1</a:t>
            </a:r>
            <a:r>
              <a:rPr lang="ko-KR" altLang="en-US" dirty="0"/>
              <a:t>까지 </a:t>
            </a:r>
            <a:r>
              <a:rPr lang="ko-KR" altLang="en-US" dirty="0" err="1"/>
              <a:t>표지된</a:t>
            </a:r>
            <a:r>
              <a:rPr lang="ko-KR" altLang="en-US" dirty="0"/>
              <a:t> </a:t>
            </a:r>
            <a:r>
              <a:rPr lang="en-US" altLang="ko-KR" dirty="0"/>
              <a:t>block</a:t>
            </a:r>
            <a:r>
              <a:rPr lang="ko-KR" altLang="en-US" dirty="0"/>
              <a:t>들의 전체 </a:t>
            </a:r>
            <a:r>
              <a:rPr lang="en-US" altLang="ko-KR" dirty="0"/>
              <a:t>size</a:t>
            </a:r>
            <a:r>
              <a:rPr lang="ko-KR" altLang="en-US" dirty="0"/>
              <a:t>는 </a:t>
            </a:r>
            <a:r>
              <a:rPr lang="en-US" altLang="ko-KR" dirty="0"/>
              <a:t>4NKB</a:t>
            </a:r>
            <a:r>
              <a:rPr lang="ko-KR" altLang="en-US" dirty="0"/>
              <a:t>가 됩니다</a:t>
            </a:r>
            <a:r>
              <a:rPr lang="en-US" altLang="ko-KR" dirty="0"/>
              <a:t>. Disk</a:t>
            </a:r>
            <a:r>
              <a:rPr lang="ko-KR" altLang="en-US" dirty="0"/>
              <a:t>가 </a:t>
            </a:r>
            <a:r>
              <a:rPr lang="en-US" altLang="ko-KR" dirty="0"/>
              <a:t>64</a:t>
            </a:r>
            <a:r>
              <a:rPr lang="ko-KR" altLang="en-US" dirty="0"/>
              <a:t>개의 </a:t>
            </a:r>
            <a:r>
              <a:rPr lang="en-US" altLang="ko-KR" dirty="0"/>
              <a:t>block</a:t>
            </a:r>
            <a:r>
              <a:rPr lang="ko-KR" altLang="en-US" dirty="0"/>
              <a:t>을 가지고 있다고 했을 때</a:t>
            </a:r>
            <a:r>
              <a:rPr lang="en-US" altLang="ko-KR" dirty="0"/>
              <a:t>, </a:t>
            </a:r>
            <a:r>
              <a:rPr lang="ko-KR" altLang="en-US" dirty="0"/>
              <a:t>저희는 이 </a:t>
            </a:r>
            <a:r>
              <a:rPr lang="en-US" altLang="ko-KR" dirty="0"/>
              <a:t>disk</a:t>
            </a:r>
            <a:r>
              <a:rPr lang="ko-KR" altLang="en-US" dirty="0"/>
              <a:t>안에 다양한 정보들을 담아내야 합니다</a:t>
            </a:r>
            <a:r>
              <a:rPr lang="en-US" altLang="ko-KR" dirty="0"/>
              <a:t>. </a:t>
            </a:r>
            <a:r>
              <a:rPr lang="ko-KR" altLang="en-US" dirty="0"/>
              <a:t>가장 중요하게 다루어야 하는 것은 </a:t>
            </a:r>
            <a:r>
              <a:rPr lang="en-US" altLang="ko-KR" dirty="0"/>
              <a:t>user data</a:t>
            </a:r>
            <a:r>
              <a:rPr lang="ko-KR" altLang="en-US" dirty="0"/>
              <a:t>입니다</a:t>
            </a:r>
            <a:r>
              <a:rPr lang="en-US" altLang="ko-KR" dirty="0"/>
              <a:t>. Disk</a:t>
            </a:r>
            <a:r>
              <a:rPr lang="ko-KR" altLang="en-US" dirty="0"/>
              <a:t> 내 </a:t>
            </a:r>
            <a:r>
              <a:rPr lang="en-US" altLang="ko-KR" dirty="0"/>
              <a:t>data</a:t>
            </a:r>
            <a:r>
              <a:rPr lang="ko-KR" altLang="en-US" dirty="0"/>
              <a:t> </a:t>
            </a:r>
            <a:r>
              <a:rPr lang="en-US" altLang="ko-KR" dirty="0"/>
              <a:t>region</a:t>
            </a:r>
            <a:r>
              <a:rPr lang="ko-KR" altLang="en-US" dirty="0"/>
              <a:t>을 할당하여 해당 </a:t>
            </a:r>
            <a:r>
              <a:rPr lang="en-US" altLang="ko-KR" dirty="0"/>
              <a:t>data</a:t>
            </a:r>
            <a:r>
              <a:rPr lang="ko-KR" altLang="en-US" dirty="0"/>
              <a:t>를 저장합니다</a:t>
            </a:r>
            <a:r>
              <a:rPr lang="en-US" altLang="ko-KR" dirty="0"/>
              <a:t>. </a:t>
            </a:r>
            <a:r>
              <a:rPr lang="ko-KR" altLang="en-US" dirty="0"/>
              <a:t>위 예시에서는 편의를 위해 </a:t>
            </a:r>
            <a:r>
              <a:rPr lang="en-US" altLang="ko-KR" dirty="0"/>
              <a:t>disk</a:t>
            </a:r>
            <a:r>
              <a:rPr lang="ko-KR" altLang="en-US" dirty="0"/>
              <a:t>의 말단에서부터 채우는 방식을 선택했습니다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이후 이 </a:t>
            </a:r>
            <a:r>
              <a:rPr lang="en-US" altLang="ko-KR" dirty="0"/>
              <a:t>data</a:t>
            </a:r>
            <a:r>
              <a:rPr lang="ko-KR" altLang="en-US" dirty="0"/>
              <a:t>들의 정보를 </a:t>
            </a:r>
            <a:r>
              <a:rPr lang="en-US" altLang="ko-KR" dirty="0"/>
              <a:t>tracking</a:t>
            </a:r>
            <a:r>
              <a:rPr lang="ko-KR" altLang="en-US" dirty="0"/>
              <a:t>하는 </a:t>
            </a:r>
            <a:r>
              <a:rPr lang="en-US" altLang="ko-KR" dirty="0"/>
              <a:t>data</a:t>
            </a:r>
            <a:r>
              <a:rPr lang="ko-KR" altLang="en-US" dirty="0"/>
              <a:t>를 할당해야 하는데</a:t>
            </a:r>
            <a:r>
              <a:rPr lang="en-US" altLang="ko-KR" dirty="0"/>
              <a:t>, </a:t>
            </a:r>
            <a:r>
              <a:rPr lang="ko-KR" altLang="en-US" dirty="0"/>
              <a:t>이는 </a:t>
            </a:r>
            <a:r>
              <a:rPr lang="en-US" altLang="ko-KR" dirty="0"/>
              <a:t>metadata</a:t>
            </a:r>
            <a:r>
              <a:rPr lang="ko-KR" altLang="en-US" dirty="0"/>
              <a:t>의 중요한 요소가 됩니다</a:t>
            </a:r>
            <a:r>
              <a:rPr lang="en-US" altLang="ko-KR" dirty="0"/>
              <a:t>. </a:t>
            </a:r>
            <a:r>
              <a:rPr lang="ko-KR" altLang="en-US" dirty="0"/>
              <a:t>다음으로 이 </a:t>
            </a:r>
            <a:r>
              <a:rPr lang="en-US" altLang="ko-KR" dirty="0"/>
              <a:t>metadata</a:t>
            </a:r>
            <a:r>
              <a:rPr lang="ko-KR" altLang="en-US" dirty="0"/>
              <a:t>에 대해 조금 더 살펴보도록 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CB18A-277B-4C68-9A9F-86BA5218414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689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2A4E4-887C-4C22-9E91-60F6CA95E5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0A8D17-C569-4102-83EE-0016508BC0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7CA702-5F51-409C-A8DC-171F17DE8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607E-028A-4E9F-A84D-5498E6366D9E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C81ED7-C54A-47A4-968B-41C7FEAD6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D174D6-A188-4C79-A840-999B150EE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032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0095E0-CF86-4702-AFFC-079F4EB4D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F15309-8C53-4E8B-940D-08CF2F37F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B58AC5-F88C-4DB6-B370-859A29BF8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DC603-90D2-458E-AE5C-0B3A8E0CF09E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03A065-F9F9-4405-ADEE-D03A4B59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EC1309-8A54-4BC1-B271-9560D1A30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836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1C50899-D5F3-48D0-A405-4FF03E41B6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6D5021-EDFC-43EA-B7C8-3290943A92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A9F983-E014-4630-BB6D-649FD9D30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ACD7A-C761-4F71-99CF-8FB62CAACF6F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C96F34-FE45-460D-B559-AFEF13A7D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A34EC6-ED2F-4229-A303-1A84B5B7D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501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85360-6DB8-41A3-8256-EE20975BF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B72F9C-EF4F-4DF4-BA12-EDE68CCEA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818880-2A64-4230-8A19-3138B88D1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50D4B-E0DD-4E43-ACAE-B34B03260C1A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345A0E-058B-448F-901E-C98B9773A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7C5578-23D3-422C-BD00-9311FCA29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065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B460E-A089-4B0B-87B1-71CA2DA21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D77DE3-FB0A-479E-822C-5750C27C9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C14A31-139A-4F12-999B-4FE98AF8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C1003-CAC0-4C4B-A1BB-4F314446C159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FD9525-FB00-4637-8A4D-30EA78105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4899EE-DC00-48E6-9F79-6825E24CD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354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AC35DD-1F39-4D1D-9D45-4322F3F12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71D515-E785-4226-B87C-B7898B9077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82F535-1BDC-4DC6-BAA3-D95E30192A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C81E52-C742-4D41-8C64-AFA58291B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8CA55-8C25-4864-96F6-28A0CFE945C9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2FD910-00E9-40AA-9708-D2C7C2726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B4AF3D-695B-4462-81EF-E50DC566E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26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CAB650-612C-4F73-B9E6-1FEE16C5F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9D32EC-F516-49D4-A04B-A28038D151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9FE5C4-2195-4D56-94EA-25C92056D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93CD55B-FF7E-4060-A496-C83853096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3F6B01C-5A73-4D73-9ACF-57D84EC7F2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10635-4284-48EC-9A8F-F249F563D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5306-9F05-4F26-BCA3-D9421C461E3A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ABDF6AB-0AC4-46F8-9038-8FCB820DE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20262EB-BAD4-402A-965C-5A52E6AA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52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F55F21-E84B-411F-A5F1-FB855FA5C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04EF082-302F-4E34-92B7-0455421A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2DC1E-6EC0-4E4F-A9F4-A5FFE7B3E35E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489DE3-D6E2-4785-B529-DE09C3B62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2F6D48-E1BE-4544-A119-2641B5A74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2CB08E6-3EE0-448D-9E5C-0298B7BF1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8B2A2-ACFD-4039-94A6-A9596B273852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AF6247F-CDD8-4C06-AD1F-9F7E7DAEA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22ABE3-B37F-4486-8218-26EF80B81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0493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260860-E4DE-4A8F-B412-6C0A7E12B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97FC29-AC52-47C5-9C41-0C542A629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D5E3EB-70EB-4F80-A28F-A241E83A1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C8F99C-7543-41EA-9C27-13AE83E0D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8EFA8-9C3C-4FC0-AF44-F7F6F25BB3F4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8E6359-87CC-483E-9F93-D22593918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589F40-4025-4681-A66A-93A664051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499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189CFA-1C02-4CCE-BF63-2A97D6D0D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DC9DAD-34E1-4C43-87B1-5CDD9B39F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AF25A3-B490-41B1-A4EE-525943FB5F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59F263-AE12-4132-AF29-47FD12DF8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21F5B7-D5A8-4111-8267-567DB79064E5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B1A0DFA-0B97-4A6F-8F9E-26389608B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70B1D2-E6D5-42CD-9578-53F66095C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970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DDBC421-3015-4186-B2F2-6EDBAE23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F8A343-8499-40D0-AF8C-A89186BA0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5F4C13-CDFE-4643-86DE-320DB46E77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70BAD-1948-4BAA-AC2F-DA2D92F3F12E}" type="datetime1">
              <a:rPr lang="ko-KR" altLang="en-US" smtClean="0"/>
              <a:t>2020-08-26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CE962B-485A-42D4-822D-D084DFDCD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File System Implementation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5C6408-4682-4879-82CB-6889CB2E75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CA6D4-AD94-4162-B9D8-6637244310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747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E614F1C-2D93-42D0-B229-768199449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403089" y="0"/>
            <a:ext cx="4788912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F99611E-B037-45A9-B043-4E3D42246A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4657" y="640081"/>
            <a:ext cx="4494058" cy="3708895"/>
          </a:xfrm>
          <a:noFill/>
        </p:spPr>
        <p:txBody>
          <a:bodyPr>
            <a:norm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KBO </a:t>
            </a:r>
            <a:r>
              <a:rPr lang="ko-KR" altLang="en-US" sz="4800" b="1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정규시즌</a:t>
            </a:r>
            <a:br>
              <a:rPr lang="en-US" altLang="ko-KR" sz="4800" b="1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</a:br>
            <a:r>
              <a:rPr lang="ko-KR" altLang="en-US" sz="4800" b="1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팀별 승률</a:t>
            </a:r>
            <a:r>
              <a:rPr lang="en-US" altLang="ko-KR" sz="4800" b="1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ko-KR" altLang="en-US" sz="4800" b="1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예측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30EE06C-FEC0-4C2E-A36B-764FD5FB6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39742" y="4571999"/>
            <a:ext cx="4288971" cy="2057401"/>
          </a:xfrm>
          <a:noFill/>
        </p:spPr>
        <p:txBody>
          <a:bodyPr>
            <a:normAutofit/>
          </a:bodyPr>
          <a:lstStyle/>
          <a:p>
            <a:pPr algn="r"/>
            <a:r>
              <a:rPr lang="en-US" altLang="ko-KR" sz="20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DGIST </a:t>
            </a:r>
            <a:r>
              <a:rPr lang="ko-KR" altLang="en-US" sz="20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기초학부</a:t>
            </a:r>
            <a:endParaRPr lang="en-US" altLang="ko-KR" sz="2000" dirty="0"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/>
            <a:r>
              <a:rPr lang="ko-KR" altLang="en-US" sz="2000" dirty="0" err="1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현풍데이타</a:t>
            </a:r>
            <a:r>
              <a:rPr lang="en-US" altLang="ko-KR" sz="16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en-US" altLang="ko-KR" sz="1600" dirty="0" err="1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Hyeonpung</a:t>
            </a:r>
            <a:r>
              <a:rPr lang="en-US" altLang="ko-KR" sz="16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Data)</a:t>
            </a:r>
          </a:p>
          <a:p>
            <a:pPr algn="r"/>
            <a:r>
              <a:rPr lang="ko-KR" altLang="en-US" sz="1400" dirty="0" err="1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고낙헌</a:t>
            </a:r>
            <a:r>
              <a:rPr lang="ko-KR" altLang="en-US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| </a:t>
            </a:r>
            <a:r>
              <a:rPr lang="ko-KR" altLang="en-US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김주형 </a:t>
            </a:r>
            <a:r>
              <a:rPr lang="en-US" altLang="ko-KR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| </a:t>
            </a:r>
            <a:r>
              <a:rPr lang="ko-KR" altLang="en-US" sz="1400" dirty="0" err="1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정회성</a:t>
            </a:r>
            <a:r>
              <a:rPr lang="ko-KR" altLang="en-US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| </a:t>
            </a:r>
            <a:r>
              <a:rPr lang="ko-KR" altLang="en-US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최세영 </a:t>
            </a:r>
            <a:r>
              <a:rPr lang="en-US" altLang="ko-KR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| </a:t>
            </a:r>
            <a:r>
              <a:rPr lang="ko-KR" altLang="en-US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한현영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0EAA762-CDF1-4677-9905-6121317304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7" r="22996" b="-1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4E92EFFD-D728-4CD2-B523-3176A21B0E44}"/>
              </a:ext>
            </a:extLst>
          </p:cNvPr>
          <p:cNvSpPr/>
          <p:nvPr/>
        </p:nvSpPr>
        <p:spPr>
          <a:xfrm>
            <a:off x="8314637" y="135375"/>
            <a:ext cx="38773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2020 </a:t>
            </a:r>
            <a:r>
              <a:rPr lang="ko-KR" altLang="en-US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빅데이터 인공지능 전문 교육 </a:t>
            </a:r>
            <a:r>
              <a:rPr lang="en-US" altLang="ko-KR" sz="1400" dirty="0"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Kaggle Project</a:t>
            </a:r>
          </a:p>
        </p:txBody>
      </p:sp>
    </p:spTree>
    <p:extLst>
      <p:ext uri="{BB962C8B-B14F-4D97-AF65-F5344CB8AC3E}">
        <p14:creationId xmlns:p14="http://schemas.microsoft.com/office/powerpoint/2010/main" val="4225538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E9733-C8F9-4D66-8ADB-B0277A13F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90" y="220760"/>
            <a:ext cx="10515600" cy="824269"/>
          </a:xfrm>
        </p:spPr>
        <p:txBody>
          <a:bodyPr/>
          <a:lstStyle/>
          <a:p>
            <a:r>
              <a:rPr lang="en-US" altLang="ko-KR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Index</a:t>
            </a: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532EE8B-BFCB-49CC-BEBA-9B2BE17394AE}"/>
              </a:ext>
            </a:extLst>
          </p:cNvPr>
          <p:cNvSpPr/>
          <p:nvPr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1A6AA-5207-4786-9730-D939C0322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273920"/>
            <a:ext cx="10515600" cy="4762986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목적</a:t>
            </a:r>
            <a:endParaRPr lang="en-US" altLang="ko-KR" sz="2400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전처리</a:t>
            </a: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과정</a:t>
            </a:r>
            <a:endParaRPr lang="en-US" altLang="ko-KR" sz="2400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예측 기법</a:t>
            </a:r>
            <a:endParaRPr lang="en-US" altLang="ko-KR" sz="2400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Code Review</a:t>
            </a:r>
            <a:endParaRPr lang="ko-KR" altLang="en-US" sz="2400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8" name="육각형 7">
            <a:extLst>
              <a:ext uri="{FF2B5EF4-FFF2-40B4-BE49-F238E27FC236}">
                <a16:creationId xmlns:a16="http://schemas.microsoft.com/office/drawing/2014/main" id="{45462213-1354-4A05-9338-1DF9C45B3EDE}"/>
              </a:ext>
            </a:extLst>
          </p:cNvPr>
          <p:cNvSpPr/>
          <p:nvPr/>
        </p:nvSpPr>
        <p:spPr>
          <a:xfrm>
            <a:off x="10670796" y="5673012"/>
            <a:ext cx="1086098" cy="1184988"/>
          </a:xfrm>
          <a:prstGeom prst="hexagon">
            <a:avLst>
              <a:gd name="adj" fmla="val 50000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94F8FB-F7D3-4369-9D44-C3549FAB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z="1400" smtClean="0">
                <a:solidFill>
                  <a:schemeClr val="tx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</a:t>
            </a:fld>
            <a:endParaRPr lang="ko-KR" altLang="en-US" sz="1400" dirty="0">
              <a:solidFill>
                <a:schemeClr val="tx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9E81EC-299F-4A7F-B25D-1DB1C65BEA17}"/>
              </a:ext>
            </a:extLst>
          </p:cNvPr>
          <p:cNvSpPr/>
          <p:nvPr/>
        </p:nvSpPr>
        <p:spPr>
          <a:xfrm>
            <a:off x="186611" y="220759"/>
            <a:ext cx="158621" cy="82427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103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E9733-C8F9-4D66-8ADB-B0277A13F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90" y="220761"/>
            <a:ext cx="10515600" cy="660083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목적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532EE8B-BFCB-49CC-BEBA-9B2BE17394AE}"/>
              </a:ext>
            </a:extLst>
          </p:cNvPr>
          <p:cNvSpPr/>
          <p:nvPr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1A6AA-5207-4786-9730-D939C0322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90" y="1065402"/>
            <a:ext cx="10823511" cy="4971504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b="1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KBO </a:t>
            </a:r>
            <a:r>
              <a:rPr lang="ko-KR" altLang="en-US" b="1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정규시즌 팀별 승률</a:t>
            </a:r>
            <a:r>
              <a:rPr lang="en-US" altLang="ko-KR" b="1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b="1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예측</a:t>
            </a:r>
            <a:endParaRPr lang="en-US" altLang="ko-KR" b="1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스포츠 투아이에서 제공하는 야구데이터를 활용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해당 시즌에 대한 각 팀별 승률 예측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2" name="육각형 11">
            <a:extLst>
              <a:ext uri="{FF2B5EF4-FFF2-40B4-BE49-F238E27FC236}">
                <a16:creationId xmlns:a16="http://schemas.microsoft.com/office/drawing/2014/main" id="{ADF79334-E258-4BF6-9D22-90693459DBBF}"/>
              </a:ext>
            </a:extLst>
          </p:cNvPr>
          <p:cNvSpPr/>
          <p:nvPr/>
        </p:nvSpPr>
        <p:spPr>
          <a:xfrm>
            <a:off x="10670796" y="5673012"/>
            <a:ext cx="1086098" cy="1184988"/>
          </a:xfrm>
          <a:prstGeom prst="hexagon">
            <a:avLst>
              <a:gd name="adj" fmla="val 50000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94F8FB-F7D3-4369-9D44-C3549FAB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z="1400" smtClean="0">
                <a:solidFill>
                  <a:srgbClr val="262626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fld>
            <a:endParaRPr lang="ko-KR" altLang="en-US" sz="1400" dirty="0">
              <a:solidFill>
                <a:srgbClr val="262626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9E81EC-299F-4A7F-B25D-1DB1C65BEA17}"/>
              </a:ext>
            </a:extLst>
          </p:cNvPr>
          <p:cNvSpPr/>
          <p:nvPr/>
        </p:nvSpPr>
        <p:spPr>
          <a:xfrm>
            <a:off x="186611" y="220759"/>
            <a:ext cx="132171" cy="6600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육각형 10">
            <a:extLst>
              <a:ext uri="{FF2B5EF4-FFF2-40B4-BE49-F238E27FC236}">
                <a16:creationId xmlns:a16="http://schemas.microsoft.com/office/drawing/2014/main" id="{D6C66700-142D-479B-B91B-DEA0ABBD7608}"/>
              </a:ext>
            </a:extLst>
          </p:cNvPr>
          <p:cNvSpPr/>
          <p:nvPr/>
        </p:nvSpPr>
        <p:spPr>
          <a:xfrm>
            <a:off x="10810751" y="3675770"/>
            <a:ext cx="1086098" cy="1184988"/>
          </a:xfrm>
          <a:prstGeom prst="hexagon">
            <a:avLst>
              <a:gd name="adj" fmla="val 50000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5303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E9733-C8F9-4D66-8ADB-B0277A13F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90" y="220761"/>
            <a:ext cx="10515600" cy="660083"/>
          </a:xfrm>
        </p:spPr>
        <p:txBody>
          <a:bodyPr>
            <a:normAutofit/>
          </a:bodyPr>
          <a:lstStyle/>
          <a:p>
            <a:r>
              <a:rPr lang="ko-KR" altLang="en-US" sz="3200" dirty="0" err="1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전처리</a:t>
            </a:r>
            <a:r>
              <a:rPr lang="ko-KR" altLang="en-US" sz="32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과정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532EE8B-BFCB-49CC-BEBA-9B2BE17394AE}"/>
              </a:ext>
            </a:extLst>
          </p:cNvPr>
          <p:cNvSpPr/>
          <p:nvPr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1A6AA-5207-4786-9730-D939C0322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90" y="1065402"/>
            <a:ext cx="10823511" cy="4971504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CSV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파일 형식의 </a:t>
            </a: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dataset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이용 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0" name="육각형 9">
            <a:extLst>
              <a:ext uri="{FF2B5EF4-FFF2-40B4-BE49-F238E27FC236}">
                <a16:creationId xmlns:a16="http://schemas.microsoft.com/office/drawing/2014/main" id="{2F579DE4-98BC-4507-847C-3ED9A591642B}"/>
              </a:ext>
            </a:extLst>
          </p:cNvPr>
          <p:cNvSpPr/>
          <p:nvPr/>
        </p:nvSpPr>
        <p:spPr>
          <a:xfrm>
            <a:off x="10670796" y="5673012"/>
            <a:ext cx="1086098" cy="1184988"/>
          </a:xfrm>
          <a:prstGeom prst="hexagon">
            <a:avLst>
              <a:gd name="adj" fmla="val 50000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94F8FB-F7D3-4369-9D44-C3549FAB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z="1400" smtClean="0">
                <a:solidFill>
                  <a:schemeClr val="tx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</a:t>
            </a:fld>
            <a:endParaRPr lang="ko-KR" altLang="en-US" sz="1400" dirty="0">
              <a:solidFill>
                <a:schemeClr val="tx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9E81EC-299F-4A7F-B25D-1DB1C65BEA17}"/>
              </a:ext>
            </a:extLst>
          </p:cNvPr>
          <p:cNvSpPr/>
          <p:nvPr/>
        </p:nvSpPr>
        <p:spPr>
          <a:xfrm>
            <a:off x="186611" y="220759"/>
            <a:ext cx="132171" cy="6600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9D5A169-F77F-4067-9ED5-193B158EC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829" y="1662427"/>
            <a:ext cx="3486637" cy="401058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A7D937D-0C1F-430E-8DE6-C007EC5DB4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8930" y="1662427"/>
            <a:ext cx="3391373" cy="401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92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E9733-C8F9-4D66-8ADB-B0277A13F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90" y="220761"/>
            <a:ext cx="10515600" cy="660083"/>
          </a:xfrm>
        </p:spPr>
        <p:txBody>
          <a:bodyPr>
            <a:normAutofit/>
          </a:bodyPr>
          <a:lstStyle/>
          <a:p>
            <a:r>
              <a:rPr lang="ko-KR" altLang="en-US" sz="3200" dirty="0" err="1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전처리</a:t>
            </a:r>
            <a:r>
              <a:rPr lang="ko-KR" altLang="en-US" sz="32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과정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532EE8B-BFCB-49CC-BEBA-9B2BE17394AE}"/>
              </a:ext>
            </a:extLst>
          </p:cNvPr>
          <p:cNvSpPr/>
          <p:nvPr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1A6AA-5207-4786-9730-D939C0322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90" y="1065402"/>
            <a:ext cx="10823511" cy="4971504"/>
          </a:xfrm>
        </p:spPr>
        <p:txBody>
          <a:bodyPr>
            <a:normAutofit/>
          </a:bodyPr>
          <a:lstStyle/>
          <a:p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Columns=['yearID','lgID','teamID','franchID','divID','Rank','G','Ghome','W','L','DivWin','WCWin','LgWin','WSWin','R','AB','H','2B','3B','HR','BB','SO','SB','CS','HBP','SF','RA','ER','ERA','CG','SHO','SV','IPouts','HA','HRA','BBA','SOA','E','DP','FP','name','park','attendance','BPF','PPF','teamIDBR','teamIDlahman45','teamIDretro','franchID','franchName','active','NAassoc’]</a:t>
            </a:r>
          </a:p>
          <a:p>
            <a:endParaRPr lang="en-US" altLang="ko-KR" sz="2000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총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52</a:t>
            </a:r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 컬럼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</a:t>
            </a:r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탐색적 데이터 처리 과정을 통해 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26</a:t>
            </a:r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개 데이터 선택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	 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  </a:t>
            </a:r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지속적으로 추가</a:t>
            </a:r>
            <a:r>
              <a:rPr lang="en-US" altLang="ko-KR" sz="20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, </a:t>
            </a:r>
            <a:r>
              <a:rPr lang="ko-KR" altLang="en-US" sz="20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삭제 중</a:t>
            </a:r>
            <a:endParaRPr lang="en-US" altLang="ko-KR" sz="2400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0" name="육각형 9">
            <a:extLst>
              <a:ext uri="{FF2B5EF4-FFF2-40B4-BE49-F238E27FC236}">
                <a16:creationId xmlns:a16="http://schemas.microsoft.com/office/drawing/2014/main" id="{2F579DE4-98BC-4507-847C-3ED9A591642B}"/>
              </a:ext>
            </a:extLst>
          </p:cNvPr>
          <p:cNvSpPr/>
          <p:nvPr/>
        </p:nvSpPr>
        <p:spPr>
          <a:xfrm>
            <a:off x="10670796" y="5673012"/>
            <a:ext cx="1086098" cy="1184988"/>
          </a:xfrm>
          <a:prstGeom prst="hexagon">
            <a:avLst>
              <a:gd name="adj" fmla="val 50000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94F8FB-F7D3-4369-9D44-C3549FAB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z="1400" smtClean="0">
                <a:solidFill>
                  <a:schemeClr val="tx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5</a:t>
            </a:fld>
            <a:endParaRPr lang="ko-KR" altLang="en-US" sz="1400" dirty="0">
              <a:solidFill>
                <a:schemeClr val="tx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9E81EC-299F-4A7F-B25D-1DB1C65BEA17}"/>
              </a:ext>
            </a:extLst>
          </p:cNvPr>
          <p:cNvSpPr/>
          <p:nvPr/>
        </p:nvSpPr>
        <p:spPr>
          <a:xfrm>
            <a:off x="186611" y="220759"/>
            <a:ext cx="132171" cy="6600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347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E9733-C8F9-4D66-8ADB-B0277A13F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90" y="220761"/>
            <a:ext cx="10515600" cy="660083"/>
          </a:xfrm>
        </p:spPr>
        <p:txBody>
          <a:bodyPr>
            <a:normAutofit/>
          </a:bodyPr>
          <a:lstStyle/>
          <a:p>
            <a:r>
              <a:rPr lang="ko-KR" altLang="en-US" sz="32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예측 기법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532EE8B-BFCB-49CC-BEBA-9B2BE17394AE}"/>
              </a:ext>
            </a:extLst>
          </p:cNvPr>
          <p:cNvSpPr/>
          <p:nvPr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A1A6AA-5207-4786-9730-D939C0322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90" y="1065402"/>
            <a:ext cx="10823511" cy="4971504"/>
          </a:xfrm>
        </p:spPr>
        <p:txBody>
          <a:bodyPr>
            <a:norm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Linear Regression </a:t>
            </a: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 Deep Learning(DNN) … (</a:t>
            </a: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완료</a:t>
            </a: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)</a:t>
            </a: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RNN</a:t>
            </a: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…</a:t>
            </a: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(</a:t>
            </a: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진행 중</a:t>
            </a: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)</a:t>
            </a: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데이터 </a:t>
            </a:r>
            <a:r>
              <a:rPr lang="ko-KR" altLang="en-US" sz="2400" dirty="0" err="1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전처리</a:t>
            </a: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 과정 논의</a:t>
            </a: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, Ensemble Learning</a:t>
            </a: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과</a:t>
            </a:r>
            <a:r>
              <a:rPr lang="en-US" altLang="ko-KR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KoPub돋움체 Light" panose="02020603020101020101" pitchFamily="18" charset="-127"/>
                <a:ea typeface="KoPub돋움체 Light" panose="02020603020101020101" pitchFamily="18" charset="-127"/>
                <a:sym typeface="Wingdings" panose="05000000000000000000" pitchFamily="2" charset="2"/>
              </a:rPr>
              <a:t>같은 다양한 예측 기법 논의 중</a:t>
            </a:r>
            <a:endParaRPr lang="en-US" altLang="ko-KR" sz="2400" dirty="0">
              <a:latin typeface="KoPub돋움체 Light" panose="02020603020101020101" pitchFamily="18" charset="-127"/>
              <a:ea typeface="KoPub돋움체 Light" panose="02020603020101020101" pitchFamily="18" charset="-127"/>
              <a:sym typeface="Wingdings" panose="05000000000000000000" pitchFamily="2" charset="2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endParaRPr lang="en-US" altLang="ko-KR" sz="2400" dirty="0">
              <a:latin typeface="KoPub돋움체 Light" panose="02020603020101020101" pitchFamily="18" charset="-127"/>
              <a:ea typeface="KoPub돋움체 Light" panose="02020603020101020101" pitchFamily="18" charset="-127"/>
              <a:sym typeface="Wingdings" panose="05000000000000000000" pitchFamily="2" charset="2"/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romanUcPeriod"/>
            </a:pPr>
            <a:endParaRPr lang="en-US" altLang="ko-KR" sz="2400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0" name="육각형 9">
            <a:extLst>
              <a:ext uri="{FF2B5EF4-FFF2-40B4-BE49-F238E27FC236}">
                <a16:creationId xmlns:a16="http://schemas.microsoft.com/office/drawing/2014/main" id="{2F579DE4-98BC-4507-847C-3ED9A591642B}"/>
              </a:ext>
            </a:extLst>
          </p:cNvPr>
          <p:cNvSpPr/>
          <p:nvPr/>
        </p:nvSpPr>
        <p:spPr>
          <a:xfrm>
            <a:off x="10670796" y="5673012"/>
            <a:ext cx="1086098" cy="1184988"/>
          </a:xfrm>
          <a:prstGeom prst="hexagon">
            <a:avLst>
              <a:gd name="adj" fmla="val 50000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94F8FB-F7D3-4369-9D44-C3549FAB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z="1400" smtClean="0">
                <a:solidFill>
                  <a:schemeClr val="tx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6</a:t>
            </a:fld>
            <a:endParaRPr lang="ko-KR" altLang="en-US" sz="1400" dirty="0">
              <a:solidFill>
                <a:schemeClr val="tx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9E81EC-299F-4A7F-B25D-1DB1C65BEA17}"/>
              </a:ext>
            </a:extLst>
          </p:cNvPr>
          <p:cNvSpPr/>
          <p:nvPr/>
        </p:nvSpPr>
        <p:spPr>
          <a:xfrm>
            <a:off x="186611" y="220759"/>
            <a:ext cx="132171" cy="6600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6948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E9733-C8F9-4D66-8ADB-B0277A13F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90" y="220761"/>
            <a:ext cx="10515600" cy="660083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Code Review</a:t>
            </a:r>
            <a:endParaRPr lang="ko-KR" altLang="en-US" sz="3200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532EE8B-BFCB-49CC-BEBA-9B2BE17394AE}"/>
              </a:ext>
            </a:extLst>
          </p:cNvPr>
          <p:cNvSpPr/>
          <p:nvPr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육각형 10">
            <a:extLst>
              <a:ext uri="{FF2B5EF4-FFF2-40B4-BE49-F238E27FC236}">
                <a16:creationId xmlns:a16="http://schemas.microsoft.com/office/drawing/2014/main" id="{82A55C7A-49F2-4DFA-840F-18AB4D111575}"/>
              </a:ext>
            </a:extLst>
          </p:cNvPr>
          <p:cNvSpPr/>
          <p:nvPr/>
        </p:nvSpPr>
        <p:spPr>
          <a:xfrm>
            <a:off x="10670796" y="5673012"/>
            <a:ext cx="1086098" cy="1184988"/>
          </a:xfrm>
          <a:prstGeom prst="hexagon">
            <a:avLst>
              <a:gd name="adj" fmla="val 50000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94F8FB-F7D3-4369-9D44-C3549FAB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CA6D4-AD94-4162-B9D8-66372443109D}" type="slidenum">
              <a:rPr lang="ko-KR" altLang="en-US" sz="1400" smtClean="0">
                <a:solidFill>
                  <a:schemeClr val="tx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fld>
            <a:endParaRPr lang="ko-KR" altLang="en-US" sz="1400" dirty="0">
              <a:solidFill>
                <a:schemeClr val="tx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9E81EC-299F-4A7F-B25D-1DB1C65BEA17}"/>
              </a:ext>
            </a:extLst>
          </p:cNvPr>
          <p:cNvSpPr/>
          <p:nvPr/>
        </p:nvSpPr>
        <p:spPr>
          <a:xfrm>
            <a:off x="186611" y="220759"/>
            <a:ext cx="132171" cy="660085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089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611</Words>
  <Application>Microsoft Office PowerPoint</Application>
  <PresentationFormat>와이드스크린</PresentationFormat>
  <Paragraphs>65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KoPub돋움체 Light</vt:lpstr>
      <vt:lpstr>Wingdings</vt:lpstr>
      <vt:lpstr>Arial</vt:lpstr>
      <vt:lpstr>KoPub돋움체 Bold</vt:lpstr>
      <vt:lpstr>KoPub돋움체 Medium</vt:lpstr>
      <vt:lpstr>맑은 고딕</vt:lpstr>
      <vt:lpstr>Office 테마</vt:lpstr>
      <vt:lpstr>KBO 정규시즌  팀별 승률 예측</vt:lpstr>
      <vt:lpstr>Index</vt:lpstr>
      <vt:lpstr>목적</vt:lpstr>
      <vt:lpstr>전처리 과정</vt:lpstr>
      <vt:lpstr>전처리 과정</vt:lpstr>
      <vt:lpstr>예측 기법</vt:lpstr>
      <vt:lpstr>Code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 System Implementation</dc:title>
  <dc:creator>한 현영</dc:creator>
  <cp:lastModifiedBy>한 현영</cp:lastModifiedBy>
  <cp:revision>51</cp:revision>
  <dcterms:created xsi:type="dcterms:W3CDTF">2020-06-28T16:54:19Z</dcterms:created>
  <dcterms:modified xsi:type="dcterms:W3CDTF">2020-08-26T11:33:19Z</dcterms:modified>
</cp:coreProperties>
</file>